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0"/>
  </p:notesMasterIdLst>
  <p:sldIdLst>
    <p:sldId id="256" r:id="rId2"/>
    <p:sldId id="272" r:id="rId3"/>
    <p:sldId id="259" r:id="rId4"/>
    <p:sldId id="257" r:id="rId5"/>
    <p:sldId id="260" r:id="rId6"/>
    <p:sldId id="267" r:id="rId7"/>
    <p:sldId id="273" r:id="rId8"/>
    <p:sldId id="275" r:id="rId9"/>
    <p:sldId id="276" r:id="rId10"/>
    <p:sldId id="274" r:id="rId11"/>
    <p:sldId id="270" r:id="rId12"/>
    <p:sldId id="261" r:id="rId13"/>
    <p:sldId id="269" r:id="rId14"/>
    <p:sldId id="283" r:id="rId15"/>
    <p:sldId id="282" r:id="rId16"/>
    <p:sldId id="285" r:id="rId17"/>
    <p:sldId id="277" r:id="rId18"/>
    <p:sldId id="281" r:id="rId19"/>
    <p:sldId id="268" r:id="rId20"/>
    <p:sldId id="278" r:id="rId21"/>
    <p:sldId id="262" r:id="rId22"/>
    <p:sldId id="263" r:id="rId23"/>
    <p:sldId id="265" r:id="rId24"/>
    <p:sldId id="264" r:id="rId25"/>
    <p:sldId id="280" r:id="rId26"/>
    <p:sldId id="286" r:id="rId27"/>
    <p:sldId id="284" r:id="rId28"/>
    <p:sldId id="27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657CD4-1FE1-4665-8717-A285FCC61B18}">
          <p14:sldIdLst>
            <p14:sldId id="256"/>
            <p14:sldId id="272"/>
            <p14:sldId id="259"/>
            <p14:sldId id="257"/>
            <p14:sldId id="260"/>
            <p14:sldId id="267"/>
            <p14:sldId id="273"/>
            <p14:sldId id="275"/>
            <p14:sldId id="276"/>
            <p14:sldId id="274"/>
            <p14:sldId id="270"/>
            <p14:sldId id="261"/>
            <p14:sldId id="269"/>
            <p14:sldId id="283"/>
            <p14:sldId id="282"/>
            <p14:sldId id="285"/>
            <p14:sldId id="277"/>
            <p14:sldId id="281"/>
            <p14:sldId id="268"/>
            <p14:sldId id="278"/>
            <p14:sldId id="262"/>
            <p14:sldId id="263"/>
            <p14:sldId id="265"/>
            <p14:sldId id="264"/>
            <p14:sldId id="280"/>
            <p14:sldId id="286"/>
            <p14:sldId id="284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3129" autoAdjust="0"/>
  </p:normalViewPr>
  <p:slideViewPr>
    <p:cSldViewPr snapToGrid="0" showGuides="1">
      <p:cViewPr>
        <p:scale>
          <a:sx n="75" d="100"/>
          <a:sy n="75" d="100"/>
        </p:scale>
        <p:origin x="1950" y="6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\InvokeNoShell\Test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24E-4123-B7F4-BA740D1A6E0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24E-4123-B7F4-BA740D1A6E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Sheet2!$A$2:$A$3</c:f>
              <c:strCache>
                <c:ptCount val="2"/>
                <c:pt idx="0">
                  <c:v>Nothing detected</c:v>
                </c:pt>
                <c:pt idx="1">
                  <c:v>Some detected some bypassed</c:v>
                </c:pt>
              </c:strCache>
            </c:strRef>
          </c:cat>
          <c:val>
            <c:numRef>
              <c:f>Sheet2!$B$2:$B$3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24E-4123-B7F4-BA740D1A6E0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15500A-5FA8-4B2E-AEC3-A27C028A9B96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58297AE-3145-4426-9047-2FDDB8E0E826}">
      <dgm:prSet phldrT="[Text]"/>
      <dgm:spPr/>
      <dgm:t>
        <a:bodyPr/>
        <a:lstStyle/>
        <a:p>
          <a:r>
            <a:rPr lang="en-US" dirty="0"/>
            <a:t>Manual mode</a:t>
          </a:r>
        </a:p>
      </dgm:t>
    </dgm:pt>
    <dgm:pt modelId="{73D0D1CA-1A8B-4B05-8A70-ADC76D113239}" type="parTrans" cxnId="{43E81C37-7861-4407-B1B2-AF93BB664892}">
      <dgm:prSet/>
      <dgm:spPr/>
      <dgm:t>
        <a:bodyPr/>
        <a:lstStyle/>
        <a:p>
          <a:endParaRPr lang="en-US"/>
        </a:p>
      </dgm:t>
    </dgm:pt>
    <dgm:pt modelId="{C10E93E9-B031-4F4A-813E-8FDF02E19006}" type="sibTrans" cxnId="{43E81C37-7861-4407-B1B2-AF93BB664892}">
      <dgm:prSet/>
      <dgm:spPr/>
      <dgm:t>
        <a:bodyPr/>
        <a:lstStyle/>
        <a:p>
          <a:endParaRPr lang="en-US"/>
        </a:p>
      </dgm:t>
    </dgm:pt>
    <dgm:pt modelId="{7072F484-3CFA-43CD-9F90-E0B26A5EA4F0}">
      <dgm:prSet phldrT="[Text]"/>
      <dgm:spPr/>
      <dgm:t>
        <a:bodyPr/>
        <a:lstStyle/>
        <a:p>
          <a:r>
            <a:rPr lang="en-US" dirty="0"/>
            <a:t>Select features</a:t>
          </a:r>
        </a:p>
      </dgm:t>
    </dgm:pt>
    <dgm:pt modelId="{E3419256-3C9F-4828-943C-017D6467642C}" type="parTrans" cxnId="{883ECED0-D9A9-46ED-8D8C-AD8114DF2515}">
      <dgm:prSet/>
      <dgm:spPr/>
      <dgm:t>
        <a:bodyPr/>
        <a:lstStyle/>
        <a:p>
          <a:endParaRPr lang="en-US"/>
        </a:p>
      </dgm:t>
    </dgm:pt>
    <dgm:pt modelId="{0C218F64-EE38-453D-80DC-C487B169340B}" type="sibTrans" cxnId="{883ECED0-D9A9-46ED-8D8C-AD8114DF2515}">
      <dgm:prSet/>
      <dgm:spPr/>
      <dgm:t>
        <a:bodyPr/>
        <a:lstStyle/>
        <a:p>
          <a:endParaRPr lang="en-US"/>
        </a:p>
      </dgm:t>
    </dgm:pt>
    <dgm:pt modelId="{1F4DCD07-F80E-4F63-BC21-E015DB372562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Document is ready!</a:t>
          </a:r>
        </a:p>
      </dgm:t>
    </dgm:pt>
    <dgm:pt modelId="{04A373ED-9A67-4A09-85A1-5DA18A241B68}" type="parTrans" cxnId="{02E203B3-47A2-4D60-BCD1-AA12A1F735D6}">
      <dgm:prSet/>
      <dgm:spPr/>
      <dgm:t>
        <a:bodyPr/>
        <a:lstStyle/>
        <a:p>
          <a:endParaRPr lang="en-US"/>
        </a:p>
      </dgm:t>
    </dgm:pt>
    <dgm:pt modelId="{2F5059C0-BC28-4911-8A97-3EAC15D49A0B}" type="sibTrans" cxnId="{02E203B3-47A2-4D60-BCD1-AA12A1F735D6}">
      <dgm:prSet/>
      <dgm:spPr/>
      <dgm:t>
        <a:bodyPr/>
        <a:lstStyle/>
        <a:p>
          <a:endParaRPr lang="en-US"/>
        </a:p>
      </dgm:t>
    </dgm:pt>
    <dgm:pt modelId="{7FECF1EC-F940-40E8-9A92-2C76ED75C7C8}" type="pres">
      <dgm:prSet presAssocID="{B215500A-5FA8-4B2E-AEC3-A27C028A9B96}" presName="linearFlow" presStyleCnt="0">
        <dgm:presLayoutVars>
          <dgm:resizeHandles val="exact"/>
        </dgm:presLayoutVars>
      </dgm:prSet>
      <dgm:spPr/>
    </dgm:pt>
    <dgm:pt modelId="{17DAABCD-2E9B-47ED-8BEF-9C2BE8A95F76}" type="pres">
      <dgm:prSet presAssocID="{158297AE-3145-4426-9047-2FDDB8E0E826}" presName="node" presStyleLbl="node1" presStyleIdx="0" presStyleCnt="3">
        <dgm:presLayoutVars>
          <dgm:bulletEnabled val="1"/>
        </dgm:presLayoutVars>
      </dgm:prSet>
      <dgm:spPr/>
    </dgm:pt>
    <dgm:pt modelId="{3184B5D9-3F58-464F-8423-FA0736CB2907}" type="pres">
      <dgm:prSet presAssocID="{C10E93E9-B031-4F4A-813E-8FDF02E19006}" presName="sibTrans" presStyleLbl="sibTrans2D1" presStyleIdx="0" presStyleCnt="2"/>
      <dgm:spPr/>
    </dgm:pt>
    <dgm:pt modelId="{E9279E69-BDEA-4D27-A965-8C9C89768E63}" type="pres">
      <dgm:prSet presAssocID="{C10E93E9-B031-4F4A-813E-8FDF02E19006}" presName="connectorText" presStyleLbl="sibTrans2D1" presStyleIdx="0" presStyleCnt="2"/>
      <dgm:spPr/>
    </dgm:pt>
    <dgm:pt modelId="{D0BD3283-C259-406E-87F3-C087AEBB1AA4}" type="pres">
      <dgm:prSet presAssocID="{7072F484-3CFA-43CD-9F90-E0B26A5EA4F0}" presName="node" presStyleLbl="node1" presStyleIdx="1" presStyleCnt="3">
        <dgm:presLayoutVars>
          <dgm:bulletEnabled val="1"/>
        </dgm:presLayoutVars>
      </dgm:prSet>
      <dgm:spPr/>
    </dgm:pt>
    <dgm:pt modelId="{0FA831B9-E8E3-4F78-8C68-7AC58FBCDD15}" type="pres">
      <dgm:prSet presAssocID="{0C218F64-EE38-453D-80DC-C487B169340B}" presName="sibTrans" presStyleLbl="sibTrans2D1" presStyleIdx="1" presStyleCnt="2"/>
      <dgm:spPr/>
    </dgm:pt>
    <dgm:pt modelId="{AFCC3136-1CE9-486C-8A45-BC7966F07C4B}" type="pres">
      <dgm:prSet presAssocID="{0C218F64-EE38-453D-80DC-C487B169340B}" presName="connectorText" presStyleLbl="sibTrans2D1" presStyleIdx="1" presStyleCnt="2"/>
      <dgm:spPr/>
    </dgm:pt>
    <dgm:pt modelId="{2772FF73-E1CE-486F-978A-7389EF11FF08}" type="pres">
      <dgm:prSet presAssocID="{1F4DCD07-F80E-4F63-BC21-E015DB372562}" presName="node" presStyleLbl="node1" presStyleIdx="2" presStyleCnt="3">
        <dgm:presLayoutVars>
          <dgm:bulletEnabled val="1"/>
        </dgm:presLayoutVars>
      </dgm:prSet>
      <dgm:spPr/>
    </dgm:pt>
  </dgm:ptLst>
  <dgm:cxnLst>
    <dgm:cxn modelId="{CF422D26-80AD-4BAA-ABE0-55E2878AD099}" type="presOf" srcId="{C10E93E9-B031-4F4A-813E-8FDF02E19006}" destId="{E9279E69-BDEA-4D27-A965-8C9C89768E63}" srcOrd="1" destOrd="0" presId="urn:microsoft.com/office/officeart/2005/8/layout/process2"/>
    <dgm:cxn modelId="{9CE2D134-1B9A-4AF2-842F-A377574CA3EE}" type="presOf" srcId="{7072F484-3CFA-43CD-9F90-E0B26A5EA4F0}" destId="{D0BD3283-C259-406E-87F3-C087AEBB1AA4}" srcOrd="0" destOrd="0" presId="urn:microsoft.com/office/officeart/2005/8/layout/process2"/>
    <dgm:cxn modelId="{43E81C37-7861-4407-B1B2-AF93BB664892}" srcId="{B215500A-5FA8-4B2E-AEC3-A27C028A9B96}" destId="{158297AE-3145-4426-9047-2FDDB8E0E826}" srcOrd="0" destOrd="0" parTransId="{73D0D1CA-1A8B-4B05-8A70-ADC76D113239}" sibTransId="{C10E93E9-B031-4F4A-813E-8FDF02E19006}"/>
    <dgm:cxn modelId="{53223861-8777-4D2F-900E-30B5089E342A}" type="presOf" srcId="{1F4DCD07-F80E-4F63-BC21-E015DB372562}" destId="{2772FF73-E1CE-486F-978A-7389EF11FF08}" srcOrd="0" destOrd="0" presId="urn:microsoft.com/office/officeart/2005/8/layout/process2"/>
    <dgm:cxn modelId="{56A0A049-E885-4316-9613-C9CC1491EE1A}" type="presOf" srcId="{B215500A-5FA8-4B2E-AEC3-A27C028A9B96}" destId="{7FECF1EC-F940-40E8-9A92-2C76ED75C7C8}" srcOrd="0" destOrd="0" presId="urn:microsoft.com/office/officeart/2005/8/layout/process2"/>
    <dgm:cxn modelId="{02E203B3-47A2-4D60-BCD1-AA12A1F735D6}" srcId="{B215500A-5FA8-4B2E-AEC3-A27C028A9B96}" destId="{1F4DCD07-F80E-4F63-BC21-E015DB372562}" srcOrd="2" destOrd="0" parTransId="{04A373ED-9A67-4A09-85A1-5DA18A241B68}" sibTransId="{2F5059C0-BC28-4911-8A97-3EAC15D49A0B}"/>
    <dgm:cxn modelId="{4FACB1B8-A147-4F51-A69E-B8002F38C7BD}" type="presOf" srcId="{0C218F64-EE38-453D-80DC-C487B169340B}" destId="{AFCC3136-1CE9-486C-8A45-BC7966F07C4B}" srcOrd="1" destOrd="0" presId="urn:microsoft.com/office/officeart/2005/8/layout/process2"/>
    <dgm:cxn modelId="{6743C8C9-AFB5-42A9-99DE-190E965505CA}" type="presOf" srcId="{0C218F64-EE38-453D-80DC-C487B169340B}" destId="{0FA831B9-E8E3-4F78-8C68-7AC58FBCDD15}" srcOrd="0" destOrd="0" presId="urn:microsoft.com/office/officeart/2005/8/layout/process2"/>
    <dgm:cxn modelId="{883ECED0-D9A9-46ED-8D8C-AD8114DF2515}" srcId="{B215500A-5FA8-4B2E-AEC3-A27C028A9B96}" destId="{7072F484-3CFA-43CD-9F90-E0B26A5EA4F0}" srcOrd="1" destOrd="0" parTransId="{E3419256-3C9F-4828-943C-017D6467642C}" sibTransId="{0C218F64-EE38-453D-80DC-C487B169340B}"/>
    <dgm:cxn modelId="{71B41BE2-5FDF-426A-8E2E-1790A44F29B1}" type="presOf" srcId="{C10E93E9-B031-4F4A-813E-8FDF02E19006}" destId="{3184B5D9-3F58-464F-8423-FA0736CB2907}" srcOrd="0" destOrd="0" presId="urn:microsoft.com/office/officeart/2005/8/layout/process2"/>
    <dgm:cxn modelId="{CFCD38FA-4A8B-4AFF-9334-5F9FAEED6803}" type="presOf" srcId="{158297AE-3145-4426-9047-2FDDB8E0E826}" destId="{17DAABCD-2E9B-47ED-8BEF-9C2BE8A95F76}" srcOrd="0" destOrd="0" presId="urn:microsoft.com/office/officeart/2005/8/layout/process2"/>
    <dgm:cxn modelId="{AC21BDF4-8007-4C1D-AE2B-5947AE63867E}" type="presParOf" srcId="{7FECF1EC-F940-40E8-9A92-2C76ED75C7C8}" destId="{17DAABCD-2E9B-47ED-8BEF-9C2BE8A95F76}" srcOrd="0" destOrd="0" presId="urn:microsoft.com/office/officeart/2005/8/layout/process2"/>
    <dgm:cxn modelId="{B00A1F4D-7B77-4BCD-85E2-A02F5CBE2D81}" type="presParOf" srcId="{7FECF1EC-F940-40E8-9A92-2C76ED75C7C8}" destId="{3184B5D9-3F58-464F-8423-FA0736CB2907}" srcOrd="1" destOrd="0" presId="urn:microsoft.com/office/officeart/2005/8/layout/process2"/>
    <dgm:cxn modelId="{43CF8900-AD1B-427C-B054-E6DC4CE1B6DC}" type="presParOf" srcId="{3184B5D9-3F58-464F-8423-FA0736CB2907}" destId="{E9279E69-BDEA-4D27-A965-8C9C89768E63}" srcOrd="0" destOrd="0" presId="urn:microsoft.com/office/officeart/2005/8/layout/process2"/>
    <dgm:cxn modelId="{63FFA05C-6613-4272-AC80-D3494CE30A97}" type="presParOf" srcId="{7FECF1EC-F940-40E8-9A92-2C76ED75C7C8}" destId="{D0BD3283-C259-406E-87F3-C087AEBB1AA4}" srcOrd="2" destOrd="0" presId="urn:microsoft.com/office/officeart/2005/8/layout/process2"/>
    <dgm:cxn modelId="{AC0E0E07-CE45-4777-A816-CB081253B409}" type="presParOf" srcId="{7FECF1EC-F940-40E8-9A92-2C76ED75C7C8}" destId="{0FA831B9-E8E3-4F78-8C68-7AC58FBCDD15}" srcOrd="3" destOrd="0" presId="urn:microsoft.com/office/officeart/2005/8/layout/process2"/>
    <dgm:cxn modelId="{6CDAB801-865A-4869-8C39-9EA3FAC6F47A}" type="presParOf" srcId="{0FA831B9-E8E3-4F78-8C68-7AC58FBCDD15}" destId="{AFCC3136-1CE9-486C-8A45-BC7966F07C4B}" srcOrd="0" destOrd="0" presId="urn:microsoft.com/office/officeart/2005/8/layout/process2"/>
    <dgm:cxn modelId="{C96B9AD3-3D47-4AB1-AEA7-424F961B91F7}" type="presParOf" srcId="{7FECF1EC-F940-40E8-9A92-2C76ED75C7C8}" destId="{2772FF73-E1CE-486F-978A-7389EF11FF0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15500A-5FA8-4B2E-AEC3-A27C028A9B96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58297AE-3145-4426-9047-2FDDB8E0E826}">
      <dgm:prSet phldrT="[Text]"/>
      <dgm:spPr/>
      <dgm:t>
        <a:bodyPr/>
        <a:lstStyle/>
        <a:p>
          <a:r>
            <a:rPr lang="en-US" dirty="0"/>
            <a:t>Auto mode</a:t>
          </a:r>
        </a:p>
      </dgm:t>
    </dgm:pt>
    <dgm:pt modelId="{73D0D1CA-1A8B-4B05-8A70-ADC76D113239}" type="parTrans" cxnId="{43E81C37-7861-4407-B1B2-AF93BB664892}">
      <dgm:prSet/>
      <dgm:spPr/>
      <dgm:t>
        <a:bodyPr/>
        <a:lstStyle/>
        <a:p>
          <a:endParaRPr lang="en-US"/>
        </a:p>
      </dgm:t>
    </dgm:pt>
    <dgm:pt modelId="{C10E93E9-B031-4F4A-813E-8FDF02E19006}" type="sibTrans" cxnId="{43E81C37-7861-4407-B1B2-AF93BB664892}">
      <dgm:prSet/>
      <dgm:spPr/>
      <dgm:t>
        <a:bodyPr/>
        <a:lstStyle/>
        <a:p>
          <a:endParaRPr lang="en-US"/>
        </a:p>
      </dgm:t>
    </dgm:pt>
    <dgm:pt modelId="{1F4DCD07-F80E-4F63-BC21-E015DB372562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Document is ready!</a:t>
          </a:r>
        </a:p>
      </dgm:t>
    </dgm:pt>
    <dgm:pt modelId="{04A373ED-9A67-4A09-85A1-5DA18A241B68}" type="parTrans" cxnId="{02E203B3-47A2-4D60-BCD1-AA12A1F735D6}">
      <dgm:prSet/>
      <dgm:spPr/>
      <dgm:t>
        <a:bodyPr/>
        <a:lstStyle/>
        <a:p>
          <a:endParaRPr lang="en-US"/>
        </a:p>
      </dgm:t>
    </dgm:pt>
    <dgm:pt modelId="{2F5059C0-BC28-4911-8A97-3EAC15D49A0B}" type="sibTrans" cxnId="{02E203B3-47A2-4D60-BCD1-AA12A1F735D6}">
      <dgm:prSet/>
      <dgm:spPr/>
      <dgm:t>
        <a:bodyPr/>
        <a:lstStyle/>
        <a:p>
          <a:endParaRPr lang="en-US"/>
        </a:p>
      </dgm:t>
    </dgm:pt>
    <dgm:pt modelId="{7FECF1EC-F940-40E8-9A92-2C76ED75C7C8}" type="pres">
      <dgm:prSet presAssocID="{B215500A-5FA8-4B2E-AEC3-A27C028A9B96}" presName="linearFlow" presStyleCnt="0">
        <dgm:presLayoutVars>
          <dgm:resizeHandles val="exact"/>
        </dgm:presLayoutVars>
      </dgm:prSet>
      <dgm:spPr/>
    </dgm:pt>
    <dgm:pt modelId="{17DAABCD-2E9B-47ED-8BEF-9C2BE8A95F76}" type="pres">
      <dgm:prSet presAssocID="{158297AE-3145-4426-9047-2FDDB8E0E826}" presName="node" presStyleLbl="node1" presStyleIdx="0" presStyleCnt="2" custScaleX="24141" custScaleY="24141">
        <dgm:presLayoutVars>
          <dgm:bulletEnabled val="1"/>
        </dgm:presLayoutVars>
      </dgm:prSet>
      <dgm:spPr/>
    </dgm:pt>
    <dgm:pt modelId="{3184B5D9-3F58-464F-8423-FA0736CB2907}" type="pres">
      <dgm:prSet presAssocID="{C10E93E9-B031-4F4A-813E-8FDF02E19006}" presName="sibTrans" presStyleLbl="sibTrans2D1" presStyleIdx="0" presStyleCnt="1" custScaleX="32467" custScaleY="32467" custLinFactNeighborX="1517" custLinFactNeighborY="-34226"/>
      <dgm:spPr/>
    </dgm:pt>
    <dgm:pt modelId="{E9279E69-BDEA-4D27-A965-8C9C89768E63}" type="pres">
      <dgm:prSet presAssocID="{C10E93E9-B031-4F4A-813E-8FDF02E19006}" presName="connectorText" presStyleLbl="sibTrans2D1" presStyleIdx="0" presStyleCnt="1"/>
      <dgm:spPr/>
    </dgm:pt>
    <dgm:pt modelId="{2772FF73-E1CE-486F-978A-7389EF11FF08}" type="pres">
      <dgm:prSet presAssocID="{1F4DCD07-F80E-4F63-BC21-E015DB372562}" presName="node" presStyleLbl="node1" presStyleIdx="1" presStyleCnt="2" custScaleX="24820" custScaleY="24820">
        <dgm:presLayoutVars>
          <dgm:bulletEnabled val="1"/>
        </dgm:presLayoutVars>
      </dgm:prSet>
      <dgm:spPr/>
    </dgm:pt>
  </dgm:ptLst>
  <dgm:cxnLst>
    <dgm:cxn modelId="{CF422D26-80AD-4BAA-ABE0-55E2878AD099}" type="presOf" srcId="{C10E93E9-B031-4F4A-813E-8FDF02E19006}" destId="{E9279E69-BDEA-4D27-A965-8C9C89768E63}" srcOrd="1" destOrd="0" presId="urn:microsoft.com/office/officeart/2005/8/layout/process2"/>
    <dgm:cxn modelId="{43E81C37-7861-4407-B1B2-AF93BB664892}" srcId="{B215500A-5FA8-4B2E-AEC3-A27C028A9B96}" destId="{158297AE-3145-4426-9047-2FDDB8E0E826}" srcOrd="0" destOrd="0" parTransId="{73D0D1CA-1A8B-4B05-8A70-ADC76D113239}" sibTransId="{C10E93E9-B031-4F4A-813E-8FDF02E19006}"/>
    <dgm:cxn modelId="{53223861-8777-4D2F-900E-30B5089E342A}" type="presOf" srcId="{1F4DCD07-F80E-4F63-BC21-E015DB372562}" destId="{2772FF73-E1CE-486F-978A-7389EF11FF08}" srcOrd="0" destOrd="0" presId="urn:microsoft.com/office/officeart/2005/8/layout/process2"/>
    <dgm:cxn modelId="{56A0A049-E885-4316-9613-C9CC1491EE1A}" type="presOf" srcId="{B215500A-5FA8-4B2E-AEC3-A27C028A9B96}" destId="{7FECF1EC-F940-40E8-9A92-2C76ED75C7C8}" srcOrd="0" destOrd="0" presId="urn:microsoft.com/office/officeart/2005/8/layout/process2"/>
    <dgm:cxn modelId="{02E203B3-47A2-4D60-BCD1-AA12A1F735D6}" srcId="{B215500A-5FA8-4B2E-AEC3-A27C028A9B96}" destId="{1F4DCD07-F80E-4F63-BC21-E015DB372562}" srcOrd="1" destOrd="0" parTransId="{04A373ED-9A67-4A09-85A1-5DA18A241B68}" sibTransId="{2F5059C0-BC28-4911-8A97-3EAC15D49A0B}"/>
    <dgm:cxn modelId="{71B41BE2-5FDF-426A-8E2E-1790A44F29B1}" type="presOf" srcId="{C10E93E9-B031-4F4A-813E-8FDF02E19006}" destId="{3184B5D9-3F58-464F-8423-FA0736CB2907}" srcOrd="0" destOrd="0" presId="urn:microsoft.com/office/officeart/2005/8/layout/process2"/>
    <dgm:cxn modelId="{CFCD38FA-4A8B-4AFF-9334-5F9FAEED6803}" type="presOf" srcId="{158297AE-3145-4426-9047-2FDDB8E0E826}" destId="{17DAABCD-2E9B-47ED-8BEF-9C2BE8A95F76}" srcOrd="0" destOrd="0" presId="urn:microsoft.com/office/officeart/2005/8/layout/process2"/>
    <dgm:cxn modelId="{AC21BDF4-8007-4C1D-AE2B-5947AE63867E}" type="presParOf" srcId="{7FECF1EC-F940-40E8-9A92-2C76ED75C7C8}" destId="{17DAABCD-2E9B-47ED-8BEF-9C2BE8A95F76}" srcOrd="0" destOrd="0" presId="urn:microsoft.com/office/officeart/2005/8/layout/process2"/>
    <dgm:cxn modelId="{B00A1F4D-7B77-4BCD-85E2-A02F5CBE2D81}" type="presParOf" srcId="{7FECF1EC-F940-40E8-9A92-2C76ED75C7C8}" destId="{3184B5D9-3F58-464F-8423-FA0736CB2907}" srcOrd="1" destOrd="0" presId="urn:microsoft.com/office/officeart/2005/8/layout/process2"/>
    <dgm:cxn modelId="{43CF8900-AD1B-427C-B054-E6DC4CE1B6DC}" type="presParOf" srcId="{3184B5D9-3F58-464F-8423-FA0736CB2907}" destId="{E9279E69-BDEA-4D27-A965-8C9C89768E63}" srcOrd="0" destOrd="0" presId="urn:microsoft.com/office/officeart/2005/8/layout/process2"/>
    <dgm:cxn modelId="{C96B9AD3-3D47-4AB1-AEA7-424F961B91F7}" type="presParOf" srcId="{7FECF1EC-F940-40E8-9A92-2C76ED75C7C8}" destId="{2772FF73-E1CE-486F-978A-7389EF11FF08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AABCD-2E9B-47ED-8BEF-9C2BE8A95F76}">
      <dsp:nvSpPr>
        <dsp:cNvPr id="0" name=""/>
        <dsp:cNvSpPr/>
      </dsp:nvSpPr>
      <dsp:spPr>
        <a:xfrm>
          <a:off x="1115020" y="0"/>
          <a:ext cx="2475309" cy="13751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Manual mode</a:t>
          </a:r>
        </a:p>
      </dsp:txBody>
      <dsp:txXfrm>
        <a:off x="1155297" y="40277"/>
        <a:ext cx="2394755" cy="1294617"/>
      </dsp:txXfrm>
    </dsp:sp>
    <dsp:sp modelId="{3184B5D9-3F58-464F-8423-FA0736CB2907}">
      <dsp:nvSpPr>
        <dsp:cNvPr id="0" name=""/>
        <dsp:cNvSpPr/>
      </dsp:nvSpPr>
      <dsp:spPr>
        <a:xfrm rot="5400000">
          <a:off x="2094830" y="1409551"/>
          <a:ext cx="515689" cy="6188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2167027" y="1461120"/>
        <a:ext cx="371297" cy="360982"/>
      </dsp:txXfrm>
    </dsp:sp>
    <dsp:sp modelId="{D0BD3283-C259-406E-87F3-C087AEBB1AA4}">
      <dsp:nvSpPr>
        <dsp:cNvPr id="0" name=""/>
        <dsp:cNvSpPr/>
      </dsp:nvSpPr>
      <dsp:spPr>
        <a:xfrm>
          <a:off x="1115020" y="2062758"/>
          <a:ext cx="2475309" cy="13751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Select features</a:t>
          </a:r>
        </a:p>
      </dsp:txBody>
      <dsp:txXfrm>
        <a:off x="1155297" y="2103035"/>
        <a:ext cx="2394755" cy="1294617"/>
      </dsp:txXfrm>
    </dsp:sp>
    <dsp:sp modelId="{0FA831B9-E8E3-4F78-8C68-7AC58FBCDD15}">
      <dsp:nvSpPr>
        <dsp:cNvPr id="0" name=""/>
        <dsp:cNvSpPr/>
      </dsp:nvSpPr>
      <dsp:spPr>
        <a:xfrm rot="5400000">
          <a:off x="2094830" y="3472309"/>
          <a:ext cx="515689" cy="6188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2167027" y="3523878"/>
        <a:ext cx="371297" cy="360982"/>
      </dsp:txXfrm>
    </dsp:sp>
    <dsp:sp modelId="{2772FF73-E1CE-486F-978A-7389EF11FF08}">
      <dsp:nvSpPr>
        <dsp:cNvPr id="0" name=""/>
        <dsp:cNvSpPr/>
      </dsp:nvSpPr>
      <dsp:spPr>
        <a:xfrm>
          <a:off x="1115020" y="4125516"/>
          <a:ext cx="2475309" cy="1375171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Document is ready!</a:t>
          </a:r>
        </a:p>
      </dsp:txBody>
      <dsp:txXfrm>
        <a:off x="1155297" y="4165793"/>
        <a:ext cx="2394755" cy="12946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AABCD-2E9B-47ED-8BEF-9C2BE8A95F76}">
      <dsp:nvSpPr>
        <dsp:cNvPr id="0" name=""/>
        <dsp:cNvSpPr/>
      </dsp:nvSpPr>
      <dsp:spPr>
        <a:xfrm>
          <a:off x="1157546" y="28576"/>
          <a:ext cx="2390257" cy="1327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Auto mode</a:t>
          </a:r>
        </a:p>
      </dsp:txBody>
      <dsp:txXfrm>
        <a:off x="1196439" y="67469"/>
        <a:ext cx="2312471" cy="1250135"/>
      </dsp:txXfrm>
    </dsp:sp>
    <dsp:sp modelId="{3184B5D9-3F58-464F-8423-FA0736CB2907}">
      <dsp:nvSpPr>
        <dsp:cNvPr id="0" name=""/>
        <dsp:cNvSpPr/>
      </dsp:nvSpPr>
      <dsp:spPr>
        <a:xfrm rot="5400000">
          <a:off x="2049109" y="1482640"/>
          <a:ext cx="669715" cy="8036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 rot="-5400000">
        <a:off x="2142870" y="1549611"/>
        <a:ext cx="482194" cy="468801"/>
      </dsp:txXfrm>
    </dsp:sp>
    <dsp:sp modelId="{2772FF73-E1CE-486F-978A-7389EF11FF08}">
      <dsp:nvSpPr>
        <dsp:cNvPr id="0" name=""/>
        <dsp:cNvSpPr/>
      </dsp:nvSpPr>
      <dsp:spPr>
        <a:xfrm>
          <a:off x="1123931" y="4106841"/>
          <a:ext cx="2457487" cy="1365270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Document is ready!</a:t>
          </a:r>
        </a:p>
      </dsp:txBody>
      <dsp:txXfrm>
        <a:off x="1163918" y="4146828"/>
        <a:ext cx="2377513" cy="1285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99059-E90A-47AC-8A25-02D5C2776E25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551B-E6FE-4D0F-B0AD-45F966E50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28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to Phillip, Dana and Daniel Bohannon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64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PowerShell Mafia by Will AKA Harmj0y, Invoke Obfuscation by Daniel Bohannon and Veil by Chris </a:t>
            </a:r>
            <a:r>
              <a:rPr lang="en-US" dirty="0" err="1"/>
              <a:t>Truncer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15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(for educational purposes, of course)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19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83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89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9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7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203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51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50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87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53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21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1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98712-A80B-4557-AD02-BA47290872D3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66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uri0usJack/luckystrik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4LB1T/Invoke-NoShell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core-powershell/ise/how-to-use-profiles-in-windows-powershell-ise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etspi.com/15-ways-to-bypass-the-powershell-execution-policy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4LB1T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943F8-3592-4A1C-88AD-C5E133717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4735" y="640081"/>
            <a:ext cx="4108391" cy="3708895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400" b="1" dirty="0"/>
              <a:t>Invoke-NoShell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D3BF5-35E2-43CB-A8E8-5DFB6F99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4735" y="4571999"/>
            <a:ext cx="3377184" cy="164592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2000" b="1" dirty="0"/>
              <a:t>Bsides&lt;3TLV</a:t>
            </a:r>
          </a:p>
          <a:p>
            <a:pPr algn="l"/>
            <a:r>
              <a:rPr lang="en-US" sz="2000" b="1" dirty="0"/>
              <a:t>June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B2567-F8F6-4A96-8729-6E89BC8D92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r="2978" b="2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8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E3C15B9-223B-4FA2-8E45-FF84528BFA96}"/>
              </a:ext>
            </a:extLst>
          </p:cNvPr>
          <p:cNvSpPr/>
          <p:nvPr/>
        </p:nvSpPr>
        <p:spPr>
          <a:xfrm>
            <a:off x="0" y="1825624"/>
            <a:ext cx="12192000" cy="5032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549686"/>
            <a:ext cx="10271760" cy="9366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often you encounter the </a:t>
            </a:r>
            <a:b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"powershell execution is disabled on this system"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message?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81161AEA-C171-4405-A287-05E03D76F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/>
        </p:blipFill>
        <p:spPr>
          <a:xfrm>
            <a:off x="483747" y="1825624"/>
            <a:ext cx="10604556" cy="5032376"/>
          </a:xfrm>
          <a:prstGeom prst="rect">
            <a:avLst/>
          </a:prstGeom>
          <a:effectLst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02A6DD-47C0-49E9-9C44-F22485171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698" y="2154662"/>
            <a:ext cx="5591340" cy="2706096"/>
          </a:xfrm>
          <a:prstGeom prst="rect">
            <a:avLst/>
          </a:prstGeom>
        </p:spPr>
      </p:pic>
      <p:pic>
        <p:nvPicPr>
          <p:cNvPr id="1026" name="Picture 2" descr="Image result for powershell execution scripts not allowed">
            <a:extLst>
              <a:ext uri="{FF2B5EF4-FFF2-40B4-BE49-F238E27FC236}">
                <a16:creationId xmlns:a16="http://schemas.microsoft.com/office/drawing/2014/main" id="{661A5414-0F0A-489F-89B4-E45967632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81110" y="1576389"/>
            <a:ext cx="8401050" cy="3133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22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33333E-6 L 0.88385 0.008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93" y="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8385 0.00834 L 2.02018 -3.33333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810" y="-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miss?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580"/>
            <a:ext cx="10515600" cy="4351338"/>
          </a:xfrm>
        </p:spPr>
        <p:txBody>
          <a:bodyPr/>
          <a:lstStyle/>
          <a:p>
            <a:r>
              <a:rPr lang="en-US" dirty="0"/>
              <a:t>Weaponizing</a:t>
            </a:r>
          </a:p>
          <a:p>
            <a:r>
              <a:rPr lang="en-US" dirty="0"/>
              <a:t>Overcoming restrictions</a:t>
            </a:r>
          </a:p>
          <a:p>
            <a:r>
              <a:rPr lang="en-US" dirty="0"/>
              <a:t>Understanding AV heuristics by trial and error</a:t>
            </a:r>
          </a:p>
        </p:txBody>
      </p:sp>
      <p:pic>
        <p:nvPicPr>
          <p:cNvPr id="2050" name="Picture 2" descr="Image result for lucky strike">
            <a:extLst>
              <a:ext uri="{FF2B5EF4-FFF2-40B4-BE49-F238E27FC236}">
                <a16:creationId xmlns:a16="http://schemas.microsoft.com/office/drawing/2014/main" id="{B443B3FB-D1D1-4637-A871-0A455C341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41" b="93590" l="10000" r="90000">
                        <a14:foregroundMark x1="38974" y1="15641" x2="36667" y2="9487"/>
                        <a14:foregroundMark x1="43077" y1="6923" x2="45897" y2="7949"/>
                        <a14:foregroundMark x1="72051" y1="73846" x2="69140" y2="89655"/>
                        <a14:foregroundMark x1="65033" y1="92287" x2="53333" y2="88718"/>
                        <a14:foregroundMark x1="61282" y1="11282" x2="41795" y2="5897"/>
                        <a14:foregroundMark x1="41795" y1="5897" x2="34359" y2="7692"/>
                        <a14:foregroundMark x1="68205" y1="90256" x2="58974" y2="91795"/>
                        <a14:foregroundMark x1="62308" y1="93590" x2="62308" y2="93590"/>
                        <a14:foregroundMark x1="64103" y1="93333" x2="64103" y2="93333"/>
                        <a14:backgroundMark x1="71026" y1="91282" x2="69727" y2="923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7476" y="3443284"/>
            <a:ext cx="3184524" cy="3184524"/>
          </a:xfrm>
          <a:prstGeom prst="rect">
            <a:avLst/>
          </a:prstGeom>
          <a:noFill/>
          <a:effectLst>
            <a:glow rad="444500">
              <a:srgbClr val="FF0000">
                <a:alpha val="43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0D5D2B-1E1A-4E70-9849-47BA02B2D681}"/>
              </a:ext>
            </a:extLst>
          </p:cNvPr>
          <p:cNvSpPr/>
          <p:nvPr/>
        </p:nvSpPr>
        <p:spPr>
          <a:xfrm>
            <a:off x="838200" y="6031208"/>
            <a:ext cx="59106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4"/>
              </a:rPr>
              <a:t>https://github.com/curi0usJack/luckystrike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27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09" y="4314312"/>
            <a:ext cx="10515600" cy="1613584"/>
          </a:xfrm>
        </p:spPr>
        <p:txBody>
          <a:bodyPr>
            <a:normAutofit fontScale="90000"/>
          </a:bodyPr>
          <a:lstStyle/>
          <a:p>
            <a:r>
              <a:rPr lang="en-US" sz="11500" b="1" dirty="0">
                <a:solidFill>
                  <a:srgbClr val="0070C0"/>
                </a:solidFill>
              </a:rPr>
              <a:t>Invoke-</a:t>
            </a:r>
            <a:r>
              <a:rPr lang="en-US" sz="11500" b="1" dirty="0" err="1">
                <a:solidFill>
                  <a:srgbClr val="0070C0"/>
                </a:solidFill>
              </a:rPr>
              <a:t>NoShell</a:t>
            </a:r>
            <a:endParaRPr lang="en-US" sz="11500" b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7FAF79-09D3-4BC8-98E3-02C293050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515" y="24715"/>
            <a:ext cx="7565278" cy="40190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BC2712-439F-4454-9DCB-41902A8AB8AD}"/>
              </a:ext>
            </a:extLst>
          </p:cNvPr>
          <p:cNvSpPr/>
          <p:nvPr/>
        </p:nvSpPr>
        <p:spPr>
          <a:xfrm>
            <a:off x="599109" y="5927897"/>
            <a:ext cx="84076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3"/>
              </a:rPr>
              <a:t>https://github.com/G4LB1T/Invoke-NoShell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72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Restrictions &amp; </a:t>
            </a:r>
            <a:r>
              <a:rPr lang="en-US" dirty="0" err="1"/>
              <a:t>ExecutionPolicy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Alternative script host</a:t>
            </a:r>
          </a:p>
          <a:p>
            <a:r>
              <a:rPr lang="en-US" dirty="0"/>
              <a:t>Pesky execution policy</a:t>
            </a:r>
          </a:p>
          <a:p>
            <a:r>
              <a:rPr lang="en-US" dirty="0"/>
              <a:t>Why not both? or just one?</a:t>
            </a:r>
          </a:p>
          <a:p>
            <a:r>
              <a:rPr lang="en-US" dirty="0"/>
              <a:t>When to trigger the payload?</a:t>
            </a:r>
          </a:p>
        </p:txBody>
      </p:sp>
    </p:spTree>
    <p:extLst>
      <p:ext uri="{BB962C8B-B14F-4D97-AF65-F5344CB8AC3E}">
        <p14:creationId xmlns:p14="http://schemas.microsoft.com/office/powerpoint/2010/main" val="207977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8F58860-0AE2-4B45-83E8-672860335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6"/>
          <a:stretch/>
        </p:blipFill>
        <p:spPr>
          <a:xfrm>
            <a:off x="731681" y="185737"/>
            <a:ext cx="11110947" cy="6486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5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BB3336-172D-4821-8F4A-E28783B11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062456"/>
            <a:ext cx="11595100" cy="3966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2270B1-A59C-4081-85CE-971531528BC1}"/>
              </a:ext>
            </a:extLst>
          </p:cNvPr>
          <p:cNvSpPr/>
          <p:nvPr/>
        </p:nvSpPr>
        <p:spPr>
          <a:xfrm>
            <a:off x="298450" y="5837353"/>
            <a:ext cx="117665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https://docs.microsoft.com/en-us/powershell/scripting/core-powershell/ise/how-to-use-profiles-in-windows-powershell-ise</a:t>
            </a:r>
            <a:r>
              <a:rPr lang="en-US" sz="24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6EDEC1-91D2-4E55-B38B-6138FF8BAB97}"/>
              </a:ext>
            </a:extLst>
          </p:cNvPr>
          <p:cNvSpPr/>
          <p:nvPr/>
        </p:nvSpPr>
        <p:spPr>
          <a:xfrm>
            <a:off x="405956" y="1795879"/>
            <a:ext cx="10601257" cy="5188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F20178-0DC9-46FA-BF54-F5E27B671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956" y="1795879"/>
            <a:ext cx="10601257" cy="51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69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2777846"/>
            <a:ext cx="7886700" cy="119099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But wait! You can’t </a:t>
            </a:r>
            <a:br>
              <a:rPr lang="en-US" dirty="0"/>
            </a:br>
            <a:r>
              <a:rPr lang="en-US" i="1" dirty="0"/>
              <a:t>-ep bypass!</a:t>
            </a:r>
          </a:p>
        </p:txBody>
      </p:sp>
    </p:spTree>
    <p:extLst>
      <p:ext uri="{BB962C8B-B14F-4D97-AF65-F5344CB8AC3E}">
        <p14:creationId xmlns:p14="http://schemas.microsoft.com/office/powerpoint/2010/main" val="299490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D043256D-E4CE-4BC2-BA73-B56CBBE02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92" b="11827"/>
          <a:stretch/>
        </p:blipFill>
        <p:spPr bwMode="auto">
          <a:xfrm>
            <a:off x="0" y="0"/>
            <a:ext cx="12192000" cy="685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F5C408-91C2-4B66-ABBE-C52663550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711200"/>
            <a:ext cx="11252199" cy="298708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Execution Policy restriction </a:t>
            </a:r>
            <a:b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does not work</a:t>
            </a:r>
            <a:b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799959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4A92E0-A655-4D8C-8E1A-319FB51F1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585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B9C11D-3317-492F-B9C0-96D8DF3A6BC7}"/>
              </a:ext>
            </a:extLst>
          </p:cNvPr>
          <p:cNvSpPr/>
          <p:nvPr/>
        </p:nvSpPr>
        <p:spPr>
          <a:xfrm>
            <a:off x="97344" y="6026170"/>
            <a:ext cx="117263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https://blog.netspi.com/15-ways-to-bypass-the-powershell-execution-policy/</a:t>
            </a:r>
            <a:r>
              <a:rPr lang="en-US" sz="28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C2AE9-281D-4AAA-8CF3-98332DF36739}"/>
              </a:ext>
            </a:extLst>
          </p:cNvPr>
          <p:cNvSpPr/>
          <p:nvPr/>
        </p:nvSpPr>
        <p:spPr>
          <a:xfrm>
            <a:off x="991646" y="1562101"/>
            <a:ext cx="10412953" cy="551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8AB4E-76A4-458B-9601-8B85849FBCEE}"/>
              </a:ext>
            </a:extLst>
          </p:cNvPr>
          <p:cNvSpPr/>
          <p:nvPr/>
        </p:nvSpPr>
        <p:spPr>
          <a:xfrm>
            <a:off x="5373147" y="3668452"/>
            <a:ext cx="4431254" cy="4497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39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958360"/>
            <a:ext cx="10515600" cy="4351338"/>
          </a:xfrm>
        </p:spPr>
        <p:txBody>
          <a:bodyPr/>
          <a:lstStyle/>
          <a:p>
            <a:r>
              <a:rPr lang="en-US" dirty="0"/>
              <a:t>Using PowerShell to create more PowerShell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r>
              <a:rPr lang="en-US" dirty="0"/>
              <a:t>Office COM object (you need to have Office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r>
              <a:rPr lang="en-US" dirty="0"/>
              <a:t>)</a:t>
            </a:r>
          </a:p>
          <a:p>
            <a:r>
              <a:rPr lang="en-US" dirty="0"/>
              <a:t>Permutations:</a:t>
            </a:r>
          </a:p>
          <a:p>
            <a:pPr lvl="1"/>
            <a:r>
              <a:rPr lang="en-US" dirty="0"/>
              <a:t>Launching on open/close/click</a:t>
            </a:r>
          </a:p>
          <a:p>
            <a:pPr lvl="1"/>
            <a:r>
              <a:rPr lang="en-US" dirty="0"/>
              <a:t>PowerShell ISE</a:t>
            </a:r>
          </a:p>
          <a:p>
            <a:pPr lvl="1"/>
            <a:r>
              <a:rPr lang="en-US" dirty="0"/>
              <a:t>Bypassing </a:t>
            </a:r>
            <a:r>
              <a:rPr lang="en-US" dirty="0" err="1"/>
              <a:t>ExecutionPolicy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9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PoWERSH^eLL</a:t>
            </a:r>
            <a:endParaRPr lang="en-US" dirty="0"/>
          </a:p>
          <a:p>
            <a:pPr lvl="1"/>
            <a:r>
              <a:rPr lang="en-US" dirty="0"/>
              <a:t>Why do we use it? </a:t>
            </a:r>
          </a:p>
          <a:p>
            <a:pPr lvl="1"/>
            <a:r>
              <a:rPr lang="en-US" dirty="0"/>
              <a:t>Where red teamers lack tools?</a:t>
            </a:r>
          </a:p>
          <a:p>
            <a:r>
              <a:rPr lang="en-US" dirty="0"/>
              <a:t>Invoke-</a:t>
            </a:r>
            <a:r>
              <a:rPr lang="en-US" dirty="0" err="1"/>
              <a:t>NoShell</a:t>
            </a:r>
            <a:r>
              <a:rPr lang="en-US" dirty="0"/>
              <a:t>: all the power, no shell</a:t>
            </a:r>
          </a:p>
          <a:p>
            <a:r>
              <a:rPr lang="en-US" dirty="0"/>
              <a:t>Test-drive results</a:t>
            </a:r>
          </a:p>
        </p:txBody>
      </p:sp>
    </p:spTree>
    <p:extLst>
      <p:ext uri="{BB962C8B-B14F-4D97-AF65-F5344CB8AC3E}">
        <p14:creationId xmlns:p14="http://schemas.microsoft.com/office/powerpoint/2010/main" val="6823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06329F-0123-4163-8097-2511B09F1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8954"/>
              </p:ext>
            </p:extLst>
          </p:nvPr>
        </p:nvGraphicFramePr>
        <p:xfrm>
          <a:off x="1445078" y="708383"/>
          <a:ext cx="4705350" cy="5500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C0682DF2-572A-4759-87A7-56545BCC0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066650"/>
              </p:ext>
            </p:extLst>
          </p:nvPr>
        </p:nvGraphicFramePr>
        <p:xfrm>
          <a:off x="6043766" y="678656"/>
          <a:ext cx="4705350" cy="5500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F7964AE7-20F9-4FA4-B76C-23D5258AB1C9}"/>
              </a:ext>
            </a:extLst>
          </p:cNvPr>
          <p:cNvGrpSpPr/>
          <p:nvPr/>
        </p:nvGrpSpPr>
        <p:grpSpPr>
          <a:xfrm>
            <a:off x="6891473" y="4310846"/>
            <a:ext cx="2457487" cy="1365270"/>
            <a:chOff x="1123931" y="4106841"/>
            <a:chExt cx="2457487" cy="136527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F9BD253-9BBF-475A-AAA9-CCFC587F06BF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angle: Rounded Corners 4">
              <a:extLst>
                <a:ext uri="{FF2B5EF4-FFF2-40B4-BE49-F238E27FC236}">
                  <a16:creationId xmlns:a16="http://schemas.microsoft.com/office/drawing/2014/main" id="{1F7FCB1D-0528-4A6B-A9CC-D5FB168864D4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0C3194-9F51-463E-969C-0E7A3EC5A9CB}"/>
              </a:ext>
            </a:extLst>
          </p:cNvPr>
          <p:cNvGrpSpPr/>
          <p:nvPr/>
        </p:nvGrpSpPr>
        <p:grpSpPr>
          <a:xfrm>
            <a:off x="7672504" y="3879825"/>
            <a:ext cx="2457487" cy="1365270"/>
            <a:chOff x="1123931" y="4106841"/>
            <a:chExt cx="2457487" cy="136527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EFB4418-B537-4B30-8CE2-3BF06CE8A9D5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2D356C2-B2C1-4AE2-BE67-08B36679EDC7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E3A340C-B5D9-4942-A8B3-2E36C01C029F}"/>
              </a:ext>
            </a:extLst>
          </p:cNvPr>
          <p:cNvGrpSpPr/>
          <p:nvPr/>
        </p:nvGrpSpPr>
        <p:grpSpPr>
          <a:xfrm>
            <a:off x="6753324" y="3579568"/>
            <a:ext cx="2457487" cy="1365270"/>
            <a:chOff x="1123931" y="4106841"/>
            <a:chExt cx="2457487" cy="136527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1491B29-E769-4F26-9280-FC0A0B5D74E9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ectangle: Rounded Corners 4">
              <a:extLst>
                <a:ext uri="{FF2B5EF4-FFF2-40B4-BE49-F238E27FC236}">
                  <a16:creationId xmlns:a16="http://schemas.microsoft.com/office/drawing/2014/main" id="{D4928F6C-5F48-4FB7-8B14-C33A62FDA069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536BF8-94B8-44FD-86AE-F5330613F208}"/>
              </a:ext>
            </a:extLst>
          </p:cNvPr>
          <p:cNvGrpSpPr/>
          <p:nvPr/>
        </p:nvGrpSpPr>
        <p:grpSpPr>
          <a:xfrm>
            <a:off x="6034224" y="4457720"/>
            <a:ext cx="2457487" cy="1365270"/>
            <a:chOff x="1123931" y="4106841"/>
            <a:chExt cx="2457487" cy="1365270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AC8B470-62A4-4A52-A274-8B96ED62744B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3F27FCF9-713D-44D4-AD1E-985C0FCDDFC2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7467A66-1A90-4D74-93B7-514C0C7467F0}"/>
              </a:ext>
            </a:extLst>
          </p:cNvPr>
          <p:cNvGrpSpPr/>
          <p:nvPr/>
        </p:nvGrpSpPr>
        <p:grpSpPr>
          <a:xfrm>
            <a:off x="7932536" y="4627842"/>
            <a:ext cx="2457487" cy="1365270"/>
            <a:chOff x="1123931" y="4106841"/>
            <a:chExt cx="2457487" cy="136527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1BF38B0-B0E0-414B-8DA6-6FFA71882CE0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ectangle: Rounded Corners 4">
              <a:extLst>
                <a:ext uri="{FF2B5EF4-FFF2-40B4-BE49-F238E27FC236}">
                  <a16:creationId xmlns:a16="http://schemas.microsoft.com/office/drawing/2014/main" id="{63713DFE-18FC-4D7F-8E88-E7CC0F2419AC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A3A65B0-9A8B-4EF2-A8C5-4D046058FEAC}"/>
              </a:ext>
            </a:extLst>
          </p:cNvPr>
          <p:cNvSpPr txBox="1"/>
          <p:nvPr/>
        </p:nvSpPr>
        <p:spPr>
          <a:xfrm>
            <a:off x="5603877" y="3458728"/>
            <a:ext cx="5410200" cy="3108543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12 different permutations</a:t>
            </a:r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3584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346" y="1061885"/>
            <a:ext cx="2883309" cy="10302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Test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C57F9CB5-EFA9-4C9E-B4B4-59992897A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9385" y1="42000" x2="79000" y2="52000"/>
                        <a14:foregroundMark x1="79000" y1="52000" x2="68000" y2="43154"/>
                        <a14:foregroundMark x1="68000" y1="43154" x2="55538" y2="46308"/>
                        <a14:foregroundMark x1="55538" y1="46308" x2="64615" y2="58000"/>
                        <a14:foregroundMark x1="64615" y1="58000" x2="69308" y2="71077"/>
                        <a14:foregroundMark x1="69308" y1="71077" x2="77692" y2="53462"/>
                        <a14:foregroundMark x1="88615" y1="44000" x2="87615" y2="47462"/>
                        <a14:foregroundMark x1="11385" y1="43538" x2="11154" y2="57385"/>
                        <a14:foregroundMark x1="11154" y1="57385" x2="13385" y2="44615"/>
                        <a14:foregroundMark x1="13385" y1="44615" x2="12385" y2="43538"/>
                        <a14:foregroundMark x1="62846" y1="40077" x2="65846" y2="40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3" y="2329170"/>
            <a:ext cx="4933950" cy="493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508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2A613A-033E-4D96-90A4-665C21BE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Payload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365D01-23DF-4529-9084-8E795775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generic malware</a:t>
            </a:r>
          </a:p>
          <a:p>
            <a:r>
              <a:rPr lang="en-US" dirty="0"/>
              <a:t>Invoke-</a:t>
            </a:r>
            <a:r>
              <a:rPr lang="en-US" dirty="0" err="1"/>
              <a:t>ReflectiveInjection</a:t>
            </a:r>
            <a:endParaRPr lang="en-US" dirty="0"/>
          </a:p>
          <a:p>
            <a:r>
              <a:rPr lang="en-US" dirty="0"/>
              <a:t>All local, no base64</a:t>
            </a:r>
          </a:p>
          <a:p>
            <a:r>
              <a:rPr lang="en-US" dirty="0"/>
              <a:t>12 documents</a:t>
            </a:r>
          </a:p>
        </p:txBody>
      </p:sp>
    </p:spTree>
    <p:extLst>
      <p:ext uri="{BB962C8B-B14F-4D97-AF65-F5344CB8AC3E}">
        <p14:creationId xmlns:p14="http://schemas.microsoft.com/office/powerpoint/2010/main" val="33139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3098-3EB4-4A5B-97B6-F490F787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Victim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84D7F-D3CC-4817-A339-DCC79DA12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x64</a:t>
            </a:r>
          </a:p>
          <a:p>
            <a:r>
              <a:rPr lang="en-US" dirty="0"/>
              <a:t>5 popular enterprise AV software (including “NG”)</a:t>
            </a:r>
          </a:p>
          <a:p>
            <a:r>
              <a:rPr lang="en-US" dirty="0"/>
              <a:t>Fully enabled</a:t>
            </a:r>
          </a:p>
        </p:txBody>
      </p:sp>
    </p:spTree>
    <p:extLst>
      <p:ext uri="{BB962C8B-B14F-4D97-AF65-F5344CB8AC3E}">
        <p14:creationId xmlns:p14="http://schemas.microsoft.com/office/powerpoint/2010/main" val="44632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4D7B6-5B8D-41B9-8C53-CF862890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winner 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57C75-29A1-41FF-902E-07089D0D9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4329" y="1690689"/>
            <a:ext cx="10515600" cy="4351338"/>
          </a:xfrm>
        </p:spPr>
        <p:txBody>
          <a:bodyPr/>
          <a:lstStyle/>
          <a:p>
            <a:r>
              <a:rPr lang="en-US" dirty="0"/>
              <a:t>Success criteria</a:t>
            </a:r>
          </a:p>
        </p:txBody>
      </p:sp>
      <p:pic>
        <p:nvPicPr>
          <p:cNvPr id="2054" name="Picture 6" descr="Image result for how are you doin">
            <a:extLst>
              <a:ext uri="{FF2B5EF4-FFF2-40B4-BE49-F238E27FC236}">
                <a16:creationId xmlns:a16="http://schemas.microsoft.com/office/drawing/2014/main" id="{E487ADB4-5A37-41D9-BEEB-E754458B2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096" y="3685382"/>
            <a:ext cx="346710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07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A0B35-02F6-4616-9E29-61BBC612E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616" y="2293374"/>
            <a:ext cx="9176768" cy="2271250"/>
          </a:xfrm>
          <a:prstGeom prst="rect">
            <a:avLst/>
          </a:prstGeom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6558194D-EC21-4653-870B-D28A45C47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54" b="99492" l="5103" r="96966">
                        <a14:foregroundMark x1="33931" y1="71850" x2="32552" y2="86179"/>
                        <a14:foregroundMark x1="32552" y1="86179" x2="50621" y2="83333"/>
                        <a14:foregroundMark x1="50621" y1="83333" x2="64966" y2="84553"/>
                        <a14:foregroundMark x1="64966" y1="84553" x2="71034" y2="75102"/>
                        <a14:foregroundMark x1="71034" y1="75102" x2="68000" y2="69817"/>
                        <a14:foregroundMark x1="37103" y1="91565" x2="37931" y2="87907"/>
                        <a14:foregroundMark x1="53931" y1="93293" x2="67172" y2="98984"/>
                        <a14:foregroundMark x1="67172" y1="98984" x2="69379" y2="90650"/>
                        <a14:foregroundMark x1="84000" y1="48984" x2="97241" y2="52439"/>
                        <a14:foregroundMark x1="97241" y1="52439" x2="89241" y2="60976"/>
                        <a14:foregroundMark x1="89241" y1="60976" x2="81793" y2="51728"/>
                        <a14:foregroundMark x1="81793" y1="51728" x2="89517" y2="53354"/>
                        <a14:foregroundMark x1="47034" y1="4675" x2="60276" y2="8943"/>
                        <a14:foregroundMark x1="60276" y1="8943" x2="48690" y2="3455"/>
                        <a14:foregroundMark x1="48690" y1="3455" x2="45793" y2="6402"/>
                        <a14:foregroundMark x1="10207" y1="50711" x2="12414" y2="61484"/>
                        <a14:foregroundMark x1="12414" y1="61484" x2="5241" y2="52337"/>
                        <a14:foregroundMark x1="6267" y1="50398" x2="6604" y2="49761"/>
                        <a14:foregroundMark x1="12414" y1="46341" x2="11586" y2="47358"/>
                        <a14:foregroundMark x1="86549" y1="46853" x2="87172" y2="49289"/>
                        <a14:foregroundMark x1="62207" y1="28659" x2="64414" y2="31911"/>
                        <a14:foregroundMark x1="46483" y1="99187" x2="31724" y2="98069"/>
                        <a14:foregroundMark x1="31724" y1="98069" x2="43172" y2="99492"/>
                        <a14:backgroundMark x1="8690" y1="48476" x2="7586" y2="47459"/>
                        <a14:backgroundMark x1="8690" y1="47256" x2="7034" y2="49898"/>
                        <a14:backgroundMark x1="86207" y1="42175" x2="84552" y2="46443"/>
                        <a14:backgroundMark x1="53379" y1="95122" x2="52000" y2="99695"/>
                        <a14:backgroundMark x1="7862" y1="46240" x2="6759" y2="47561"/>
                        <a14:backgroundMark x1="5379" y1="50305" x2="4966" y2="524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481" y="540136"/>
            <a:ext cx="4655038" cy="6317865"/>
          </a:xfrm>
          <a:prstGeom prst="rect">
            <a:avLst/>
          </a:prstGeom>
          <a:noFill/>
          <a:effectLst>
            <a:glow rad="304800">
              <a:schemeClr val="bg1">
                <a:alpha val="7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04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37460DC-5291-498B-8FBF-D5E01EC093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5138954"/>
              </p:ext>
            </p:extLst>
          </p:nvPr>
        </p:nvGraphicFramePr>
        <p:xfrm>
          <a:off x="1204263" y="540136"/>
          <a:ext cx="9783474" cy="58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4B3F0A54-BECD-4F37-9949-AF293DB30EE2}"/>
              </a:ext>
            </a:extLst>
          </p:cNvPr>
          <p:cNvSpPr/>
          <p:nvPr/>
        </p:nvSpPr>
        <p:spPr>
          <a:xfrm>
            <a:off x="3457673" y="641023"/>
            <a:ext cx="5276654" cy="5276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b="1" dirty="0"/>
              <a:t>100%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7BEAF95-334C-4958-B28F-F594B591B1B4}"/>
              </a:ext>
            </a:extLst>
          </p:cNvPr>
          <p:cNvSpPr/>
          <p:nvPr/>
        </p:nvSpPr>
        <p:spPr>
          <a:xfrm>
            <a:off x="2740058" y="5948744"/>
            <a:ext cx="7484882" cy="58606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 b="1" dirty="0"/>
          </a:p>
        </p:txBody>
      </p:sp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6558194D-EC21-4653-870B-D28A45C47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54" b="99492" l="5103" r="96966">
                        <a14:foregroundMark x1="33931" y1="71850" x2="32552" y2="86179"/>
                        <a14:foregroundMark x1="32552" y1="86179" x2="50621" y2="83333"/>
                        <a14:foregroundMark x1="50621" y1="83333" x2="64966" y2="84553"/>
                        <a14:foregroundMark x1="64966" y1="84553" x2="71034" y2="75102"/>
                        <a14:foregroundMark x1="71034" y1="75102" x2="68000" y2="69817"/>
                        <a14:foregroundMark x1="37103" y1="91565" x2="37931" y2="87907"/>
                        <a14:foregroundMark x1="53931" y1="93293" x2="67172" y2="98984"/>
                        <a14:foregroundMark x1="67172" y1="98984" x2="69379" y2="90650"/>
                        <a14:foregroundMark x1="84000" y1="48984" x2="97241" y2="52439"/>
                        <a14:foregroundMark x1="97241" y1="52439" x2="89241" y2="60976"/>
                        <a14:foregroundMark x1="89241" y1="60976" x2="81793" y2="51728"/>
                        <a14:foregroundMark x1="81793" y1="51728" x2="89517" y2="53354"/>
                        <a14:foregroundMark x1="47034" y1="4675" x2="60276" y2="8943"/>
                        <a14:foregroundMark x1="60276" y1="8943" x2="48690" y2="3455"/>
                        <a14:foregroundMark x1="48690" y1="3455" x2="45793" y2="6402"/>
                        <a14:foregroundMark x1="10207" y1="50711" x2="12414" y2="61484"/>
                        <a14:foregroundMark x1="12414" y1="61484" x2="5241" y2="52337"/>
                        <a14:foregroundMark x1="6267" y1="50398" x2="6604" y2="49761"/>
                        <a14:foregroundMark x1="12414" y1="46341" x2="11586" y2="47358"/>
                        <a14:foregroundMark x1="86549" y1="46853" x2="87172" y2="49289"/>
                        <a14:foregroundMark x1="62207" y1="28659" x2="64414" y2="31911"/>
                        <a14:foregroundMark x1="46483" y1="99187" x2="31724" y2="98069"/>
                        <a14:foregroundMark x1="31724" y1="98069" x2="43172" y2="99492"/>
                        <a14:backgroundMark x1="8690" y1="48476" x2="7586" y2="47459"/>
                        <a14:backgroundMark x1="8690" y1="47256" x2="7034" y2="49898"/>
                        <a14:backgroundMark x1="86207" y1="42175" x2="84552" y2="46443"/>
                        <a14:backgroundMark x1="53379" y1="95122" x2="52000" y2="99695"/>
                        <a14:backgroundMark x1="7862" y1="46240" x2="6759" y2="47561"/>
                        <a14:backgroundMark x1="5379" y1="50305" x2="4966" y2="524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481" y="540136"/>
            <a:ext cx="4655038" cy="6317865"/>
          </a:xfrm>
          <a:prstGeom prst="rect">
            <a:avLst/>
          </a:prstGeom>
          <a:noFill/>
          <a:effectLst>
            <a:glow rad="304800">
              <a:schemeClr val="bg1">
                <a:alpha val="7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36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mage result for good idea bad idea">
            <a:extLst>
              <a:ext uri="{FF2B5EF4-FFF2-40B4-BE49-F238E27FC236}">
                <a16:creationId xmlns:a16="http://schemas.microsoft.com/office/drawing/2014/main" id="{00CD92B1-5CDC-4E9D-A31F-C48BA049E7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" t="4127" r="50000" b="1"/>
          <a:stretch/>
        </p:blipFill>
        <p:spPr bwMode="auto">
          <a:xfrm>
            <a:off x="1985057" y="2213429"/>
            <a:ext cx="3889829" cy="2191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good idea bad idea">
            <a:extLst>
              <a:ext uri="{FF2B5EF4-FFF2-40B4-BE49-F238E27FC236}">
                <a16:creationId xmlns:a16="http://schemas.microsoft.com/office/drawing/2014/main" id="{8B8EA259-BDED-4DA3-995B-6B15EB0BDF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91" t="4127" b="1"/>
          <a:stretch/>
        </p:blipFill>
        <p:spPr bwMode="auto">
          <a:xfrm>
            <a:off x="6437086" y="1828800"/>
            <a:ext cx="3769858" cy="2191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808D-7F8D-41E3-8641-35F4DB29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Q&amp;A</a:t>
            </a:r>
          </a:p>
        </p:txBody>
      </p:sp>
      <p:pic>
        <p:nvPicPr>
          <p:cNvPr id="9" name="Picture 2" descr="https://cdn-images-1.medium.com/max/2000/1*OsMBUUchHRtTT3n-ZX2xbA.jpeg">
            <a:extLst>
              <a:ext uri="{FF2B5EF4-FFF2-40B4-BE49-F238E27FC236}">
                <a16:creationId xmlns:a16="http://schemas.microsoft.com/office/drawing/2014/main" id="{75C08994-0C0B-4823-BBFA-0E8779424B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681" y="1214313"/>
            <a:ext cx="6076165" cy="37368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FD02619-11E0-4BBC-BB31-C45B659D89A5}"/>
              </a:ext>
            </a:extLst>
          </p:cNvPr>
          <p:cNvGrpSpPr/>
          <p:nvPr/>
        </p:nvGrpSpPr>
        <p:grpSpPr>
          <a:xfrm>
            <a:off x="1775532" y="5263048"/>
            <a:ext cx="7372880" cy="1366000"/>
            <a:chOff x="5397112" y="5292546"/>
            <a:chExt cx="7372880" cy="1366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5505EF-B398-424C-8BF3-4A7053A07B39}"/>
                </a:ext>
              </a:extLst>
            </p:cNvPr>
            <p:cNvSpPr/>
            <p:nvPr/>
          </p:nvSpPr>
          <p:spPr>
            <a:xfrm>
              <a:off x="6254892" y="6011293"/>
              <a:ext cx="65151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>
                  <a:hlinkClick r:id="rId3"/>
                </a:rPr>
                <a:t>https://github.com/G4LB1T</a:t>
              </a:r>
              <a:r>
                <a:rPr lang="en-US" sz="3600" dirty="0"/>
                <a:t> </a:t>
              </a:r>
            </a:p>
          </p:txBody>
        </p:sp>
        <p:pic>
          <p:nvPicPr>
            <p:cNvPr id="15" name="Picture 2" descr="Image result for twitter icon">
              <a:extLst>
                <a:ext uri="{FF2B5EF4-FFF2-40B4-BE49-F238E27FC236}">
                  <a16:creationId xmlns:a16="http://schemas.microsoft.com/office/drawing/2014/main" id="{D7D6B89F-84F2-41E6-839B-565C750053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6875" y="5292546"/>
              <a:ext cx="619125" cy="619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Image result for github icon">
              <a:extLst>
                <a:ext uri="{FF2B5EF4-FFF2-40B4-BE49-F238E27FC236}">
                  <a16:creationId xmlns:a16="http://schemas.microsoft.com/office/drawing/2014/main" id="{67008B9D-B85E-4C3B-81B6-42EA3E1AA4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7112" y="6011293"/>
              <a:ext cx="778650" cy="647253"/>
            </a:xfrm>
            <a:prstGeom prst="rect">
              <a:avLst/>
            </a:prstGeom>
            <a:noFill/>
            <a:effectLst>
              <a:glow rad="50800">
                <a:schemeClr val="tx1">
                  <a:alpha val="73000"/>
                </a:schemeClr>
              </a:glo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15543DD-3E78-42F7-A222-ADBB16CF5991}"/>
              </a:ext>
            </a:extLst>
          </p:cNvPr>
          <p:cNvSpPr/>
          <p:nvPr/>
        </p:nvSpPr>
        <p:spPr>
          <a:xfrm>
            <a:off x="2633313" y="5098480"/>
            <a:ext cx="2084225" cy="8374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@Gal_B1t</a:t>
            </a:r>
          </a:p>
        </p:txBody>
      </p:sp>
    </p:spTree>
    <p:extLst>
      <p:ext uri="{BB962C8B-B14F-4D97-AF65-F5344CB8AC3E}">
        <p14:creationId xmlns:p14="http://schemas.microsoft.com/office/powerpoint/2010/main" val="373314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681" y="2833504"/>
            <a:ext cx="4837132" cy="1190991"/>
          </a:xfrm>
        </p:spPr>
        <p:txBody>
          <a:bodyPr/>
          <a:lstStyle/>
          <a:p>
            <a:pPr algn="ctr"/>
            <a:r>
              <a:rPr lang="en-US" dirty="0"/>
              <a:t>FAST TALK! </a:t>
            </a:r>
          </a:p>
        </p:txBody>
      </p:sp>
      <p:pic>
        <p:nvPicPr>
          <p:cNvPr id="1028" name="Picture 4" descr="Image result for flash zootopia">
            <a:extLst>
              <a:ext uri="{FF2B5EF4-FFF2-40B4-BE49-F238E27FC236}">
                <a16:creationId xmlns:a16="http://schemas.microsoft.com/office/drawing/2014/main" id="{D353B3EC-1208-4991-A0E4-8293A060E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73859"/>
            <a:ext cx="6122275" cy="4710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99B6CF-9C13-4788-B635-B6EB5D519495}"/>
              </a:ext>
            </a:extLst>
          </p:cNvPr>
          <p:cNvSpPr/>
          <p:nvPr/>
        </p:nvSpPr>
        <p:spPr>
          <a:xfrm>
            <a:off x="5989913" y="-407986"/>
            <a:ext cx="5865865" cy="6446831"/>
          </a:xfrm>
          <a:prstGeom prst="mathMultiply">
            <a:avLst>
              <a:gd name="adj1" fmla="val 8200"/>
            </a:avLst>
          </a:prstGeom>
          <a:solidFill>
            <a:srgbClr val="FF0000"/>
          </a:solidFill>
          <a:ln w="76200">
            <a:solidFill>
              <a:schemeClr val="tx1">
                <a:lumMod val="9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0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DAD2-0B56-4143-9CFB-80439CCA5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8F5E-0C8B-4EE0-96EE-8C55D96EB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  <a:p>
            <a:r>
              <a:rPr lang="en-US" dirty="0"/>
              <a:t>Previous work</a:t>
            </a:r>
          </a:p>
          <a:p>
            <a:pPr lvl="1"/>
            <a:r>
              <a:rPr lang="en-US" dirty="0" err="1"/>
              <a:t>NeedLess</a:t>
            </a:r>
            <a:endParaRPr lang="en-US" dirty="0"/>
          </a:p>
          <a:p>
            <a:pPr lvl="1"/>
            <a:r>
              <a:rPr lang="en-US" dirty="0" err="1"/>
              <a:t>LazyS</a:t>
            </a:r>
            <a:endParaRPr lang="en-US" dirty="0"/>
          </a:p>
          <a:p>
            <a:pPr lvl="1"/>
            <a:r>
              <a:rPr lang="en-US" dirty="0" err="1"/>
              <a:t>SmoothCriminal</a:t>
            </a:r>
            <a:endParaRPr lang="en-US" dirty="0"/>
          </a:p>
          <a:p>
            <a:r>
              <a:rPr lang="en-US" dirty="0"/>
              <a:t>Special thanks</a:t>
            </a:r>
          </a:p>
        </p:txBody>
      </p:sp>
      <p:pic>
        <p:nvPicPr>
          <p:cNvPr id="2050" name="Picture 2" descr="https://uploads-ssl.webflow.com/5757fcb8825e8dbc6c852e3c/594647a51ffdf51725f43d2e_logo.png">
            <a:extLst>
              <a:ext uri="{FF2B5EF4-FFF2-40B4-BE49-F238E27FC236}">
                <a16:creationId xmlns:a16="http://schemas.microsoft.com/office/drawing/2014/main" id="{DD1B725B-377D-47BF-8818-162FD4999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280" y="1690690"/>
            <a:ext cx="1942646" cy="61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891D41A-0CC2-45DE-A03B-E39C64C2A108}"/>
              </a:ext>
            </a:extLst>
          </p:cNvPr>
          <p:cNvGrpSpPr/>
          <p:nvPr/>
        </p:nvGrpSpPr>
        <p:grpSpPr>
          <a:xfrm>
            <a:off x="5540733" y="5126873"/>
            <a:ext cx="7372880" cy="1366000"/>
            <a:chOff x="5397112" y="5292546"/>
            <a:chExt cx="7372880" cy="1366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63BD17E-262A-4B90-86F4-DB9574765F29}"/>
                </a:ext>
              </a:extLst>
            </p:cNvPr>
            <p:cNvSpPr/>
            <p:nvPr/>
          </p:nvSpPr>
          <p:spPr>
            <a:xfrm>
              <a:off x="6254892" y="6011293"/>
              <a:ext cx="65151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/>
                <a:t>https://github.com/G4LB1T</a:t>
              </a:r>
            </a:p>
          </p:txBody>
        </p:sp>
        <p:pic>
          <p:nvPicPr>
            <p:cNvPr id="9" name="Picture 2" descr="Image result for twitter icon">
              <a:extLst>
                <a:ext uri="{FF2B5EF4-FFF2-40B4-BE49-F238E27FC236}">
                  <a16:creationId xmlns:a16="http://schemas.microsoft.com/office/drawing/2014/main" id="{C0EDB13E-13E6-4B8A-892A-678C6E54D2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6875" y="5292546"/>
              <a:ext cx="619125" cy="619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Image result for github icon">
              <a:extLst>
                <a:ext uri="{FF2B5EF4-FFF2-40B4-BE49-F238E27FC236}">
                  <a16:creationId xmlns:a16="http://schemas.microsoft.com/office/drawing/2014/main" id="{5F763374-D6D0-425A-933B-756096A13A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7112" y="6011293"/>
              <a:ext cx="778650" cy="647253"/>
            </a:xfrm>
            <a:prstGeom prst="rect">
              <a:avLst/>
            </a:prstGeom>
            <a:noFill/>
            <a:effectLst>
              <a:glow rad="50800">
                <a:schemeClr val="tx1">
                  <a:alpha val="73000"/>
                </a:schemeClr>
              </a:glo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13D62F7-DD7F-4B0F-8E1D-BD5C7006E842}"/>
              </a:ext>
            </a:extLst>
          </p:cNvPr>
          <p:cNvSpPr/>
          <p:nvPr/>
        </p:nvSpPr>
        <p:spPr>
          <a:xfrm>
            <a:off x="6398515" y="4962305"/>
            <a:ext cx="2084225" cy="8374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@Gal_B1t</a:t>
            </a:r>
          </a:p>
        </p:txBody>
      </p:sp>
      <p:pic>
        <p:nvPicPr>
          <p:cNvPr id="6" name="Picture 5" descr="A screenshot of a social media post with text and images of food&#10;&#10;Description generated with high confidence">
            <a:extLst>
              <a:ext uri="{FF2B5EF4-FFF2-40B4-BE49-F238E27FC236}">
                <a16:creationId xmlns:a16="http://schemas.microsoft.com/office/drawing/2014/main" id="{18C0C38A-3C18-4ADC-A329-C4D0A7E4A3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1" b="7821"/>
          <a:stretch/>
        </p:blipFill>
        <p:spPr>
          <a:xfrm>
            <a:off x="-4291013" y="325059"/>
            <a:ext cx="3857625" cy="60315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35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96296E-6 L 1.53021 0.0129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10" y="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Mast^ERINg</a:t>
            </a:r>
            <a:r>
              <a:rPr lang="en-US" dirty="0"/>
              <a:t> </a:t>
            </a:r>
            <a:r>
              <a:rPr lang="en-US" dirty="0" err="1"/>
              <a:t>PowerSHell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$for </a:t>
            </a:r>
            <a:r>
              <a:rPr lang="en-US" dirty="0" err="1"/>
              <a:t>fUn</a:t>
            </a:r>
            <a:r>
              <a:rPr lang="en-US" dirty="0"/>
              <a:t> -and </a:t>
            </a:r>
            <a:r>
              <a:rPr lang="en-US" dirty="0" err="1"/>
              <a:t>PrOFIt</a:t>
            </a:r>
            <a:endParaRPr lang="en-US" dirty="0"/>
          </a:p>
        </p:txBody>
      </p:sp>
      <p:pic>
        <p:nvPicPr>
          <p:cNvPr id="2050" name="Picture 2" descr="Image result for powershell fail">
            <a:extLst>
              <a:ext uri="{FF2B5EF4-FFF2-40B4-BE49-F238E27FC236}">
                <a16:creationId xmlns:a16="http://schemas.microsoft.com/office/drawing/2014/main" id="{7E48D1D0-6C66-4318-B71F-390959E3F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57" y="420694"/>
            <a:ext cx="64484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powershell fail">
            <a:extLst>
              <a:ext uri="{FF2B5EF4-FFF2-40B4-BE49-F238E27FC236}">
                <a16:creationId xmlns:a16="http://schemas.microsoft.com/office/drawing/2014/main" id="{89A56C5A-3809-47E9-A92D-48DC372D5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613" y="3266341"/>
            <a:ext cx="91154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powershell fail">
            <a:extLst>
              <a:ext uri="{FF2B5EF4-FFF2-40B4-BE49-F238E27FC236}">
                <a16:creationId xmlns:a16="http://schemas.microsoft.com/office/drawing/2014/main" id="{514679B3-4CAF-4B9F-A75C-60B14FAEA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788" y="121863"/>
            <a:ext cx="644842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powershell fail">
            <a:extLst>
              <a:ext uri="{FF2B5EF4-FFF2-40B4-BE49-F238E27FC236}">
                <a16:creationId xmlns:a16="http://schemas.microsoft.com/office/drawing/2014/main" id="{E794FDA5-56EF-41D8-A498-570018BF2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66" y="2740010"/>
            <a:ext cx="8353425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76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467" y="433995"/>
            <a:ext cx="10515600" cy="1325563"/>
          </a:xfrm>
        </p:spPr>
        <p:txBody>
          <a:bodyPr/>
          <a:lstStyle/>
          <a:p>
            <a:r>
              <a:rPr lang="en-US" dirty="0"/>
              <a:t>Why PowerShell?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83" y="2054831"/>
            <a:ext cx="10515600" cy="4351338"/>
          </a:xfrm>
        </p:spPr>
        <p:txBody>
          <a:bodyPr/>
          <a:lstStyle/>
          <a:p>
            <a:r>
              <a:rPr lang="en-US" dirty="0"/>
              <a:t>Easy</a:t>
            </a:r>
          </a:p>
          <a:p>
            <a:r>
              <a:rPr lang="en-US" dirty="0"/>
              <a:t>Existing work</a:t>
            </a:r>
          </a:p>
          <a:p>
            <a:pPr lvl="1"/>
            <a:r>
              <a:rPr lang="en-US" dirty="0"/>
              <a:t>Mafia</a:t>
            </a:r>
          </a:p>
          <a:p>
            <a:pPr lvl="1"/>
            <a:r>
              <a:rPr lang="en-US" dirty="0"/>
              <a:t>Invoke-Obfuscation</a:t>
            </a:r>
          </a:p>
          <a:p>
            <a:pPr lvl="1"/>
            <a:r>
              <a:rPr lang="en-US" dirty="0"/>
              <a:t>~Veil, Metasploit</a:t>
            </a:r>
          </a:p>
          <a:p>
            <a:pPr lvl="1"/>
            <a:r>
              <a:rPr lang="en-US" dirty="0" err="1"/>
              <a:t>Gazilion</a:t>
            </a:r>
            <a:r>
              <a:rPr lang="en-US" dirty="0"/>
              <a:t> other ones…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53399-7C2D-4182-96EB-0367F8ABA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586" y="2753581"/>
            <a:ext cx="4633950" cy="3670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116AF8-06C0-4F31-8155-F1345C794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401" y="2338213"/>
            <a:ext cx="4832845" cy="35365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E6D49-7ACC-4D32-A9BF-95BCE2105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6650" y="1950430"/>
            <a:ext cx="5429752" cy="358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4" name="Picture 2" descr="Image result for metasploit logo">
            <a:extLst>
              <a:ext uri="{FF2B5EF4-FFF2-40B4-BE49-F238E27FC236}">
                <a16:creationId xmlns:a16="http://schemas.microsoft.com/office/drawing/2014/main" id="{278F1173-D12B-4E73-BC56-CBEFCF0DA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053" y="1986389"/>
            <a:ext cx="43815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90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BDD663-52E8-4CC5-BB13-B5F022FEEB94}"/>
              </a:ext>
            </a:extLst>
          </p:cNvPr>
          <p:cNvSpPr/>
          <p:nvPr/>
        </p:nvSpPr>
        <p:spPr>
          <a:xfrm>
            <a:off x="0" y="1308644"/>
            <a:ext cx="12192000" cy="55493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8584F-F8AA-426E-B6A0-D5185CDF4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614" y="486318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Have you ever used </a:t>
            </a:r>
            <a:r>
              <a:rPr lang="en-US" b="1" i="1" dirty="0"/>
              <a:t>PowerShell</a:t>
            </a:r>
            <a:r>
              <a:rPr lang="en-US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2E5B22-76CE-48AF-A6F3-A80B105F9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71" y="1308644"/>
            <a:ext cx="10394623" cy="52957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17BB53-F991-47E2-BBC3-1D0C7287F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677" y="1851309"/>
            <a:ext cx="3390900" cy="172402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38EDD7-930F-4482-89CC-80FB9603856D}"/>
              </a:ext>
            </a:extLst>
          </p:cNvPr>
          <p:cNvCxnSpPr>
            <a:cxnSpLocks/>
          </p:cNvCxnSpPr>
          <p:nvPr/>
        </p:nvCxnSpPr>
        <p:spPr>
          <a:xfrm flipH="1">
            <a:off x="4631349" y="2220641"/>
            <a:ext cx="579120" cy="822960"/>
          </a:xfrm>
          <a:prstGeom prst="straightConnector1">
            <a:avLst/>
          </a:prstGeom>
          <a:ln w="76200">
            <a:solidFill>
              <a:schemeClr val="bg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0AA28C-557F-4ADF-A552-FF0D6D7816FF}"/>
              </a:ext>
            </a:extLst>
          </p:cNvPr>
          <p:cNvSpPr txBox="1"/>
          <p:nvPr/>
        </p:nvSpPr>
        <p:spPr>
          <a:xfrm>
            <a:off x="4631349" y="1758976"/>
            <a:ext cx="1798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600">
                  <a:noFill/>
                  <a:prstDash val="solid"/>
                </a:ln>
                <a:solidFill>
                  <a:sysClr val="windowText" lastClr="000000"/>
                </a:solidFill>
              </a:rPr>
              <a:t>That’s me :(</a:t>
            </a:r>
          </a:p>
        </p:txBody>
      </p:sp>
    </p:spTree>
    <p:extLst>
      <p:ext uri="{BB962C8B-B14F-4D97-AF65-F5344CB8AC3E}">
        <p14:creationId xmlns:p14="http://schemas.microsoft.com/office/powerpoint/2010/main" val="146522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FC6078B-B0D8-45D5-BE41-0B78FC805583}"/>
              </a:ext>
            </a:extLst>
          </p:cNvPr>
          <p:cNvSpPr/>
          <p:nvPr/>
        </p:nvSpPr>
        <p:spPr>
          <a:xfrm>
            <a:off x="0" y="1781666"/>
            <a:ext cx="12192000" cy="50763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2915"/>
            <a:ext cx="10515600" cy="8223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/>
              <a:t>Have you ever used PowerShell to deploy </a:t>
            </a:r>
            <a:r>
              <a:rPr lang="en-US" sz="4000" b="1" i="1" dirty="0"/>
              <a:t>malicious</a:t>
            </a:r>
            <a:r>
              <a:rPr lang="en-US" sz="4000" dirty="0"/>
              <a:t> code?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719F7-D89F-430D-B882-FAF664AC0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342"/>
          <a:stretch/>
        </p:blipFill>
        <p:spPr>
          <a:xfrm>
            <a:off x="536542" y="1913505"/>
            <a:ext cx="10891389" cy="46664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4DDC38-BB09-4DB6-8C85-5C94FFC62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373" y="2255829"/>
            <a:ext cx="4962427" cy="266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4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515F1E-B8CF-4E50-B798-D6E3C9D75C08}"/>
              </a:ext>
            </a:extLst>
          </p:cNvPr>
          <p:cNvSpPr/>
          <p:nvPr/>
        </p:nvSpPr>
        <p:spPr>
          <a:xfrm>
            <a:off x="0" y="1932494"/>
            <a:ext cx="12192000" cy="49255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562" y="768476"/>
            <a:ext cx="8598876" cy="8223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Have you ever used </a:t>
            </a:r>
            <a:r>
              <a:rPr lang="en-US" b="1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offensive PowerShell frameworks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4FBB78-4802-468D-A1EA-29571358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27" y="2111605"/>
            <a:ext cx="10956611" cy="42797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099DB8-67AF-412A-B3C7-302ED5E96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570" y="2348964"/>
            <a:ext cx="55245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3768</TotalTime>
  <Words>369</Words>
  <Application>Microsoft Office PowerPoint</Application>
  <PresentationFormat>Widescreen</PresentationFormat>
  <Paragraphs>93</Paragraphs>
  <Slides>28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Wingdings</vt:lpstr>
      <vt:lpstr>Office Theme</vt:lpstr>
      <vt:lpstr>Invoke-NoShell</vt:lpstr>
      <vt:lpstr>Outline</vt:lpstr>
      <vt:lpstr>FAST TALK! </vt:lpstr>
      <vt:lpstr>Background</vt:lpstr>
      <vt:lpstr>Mast^ERINg PowerSHell  $for fUn -and PrOFIt</vt:lpstr>
      <vt:lpstr>Why PowerShell?</vt:lpstr>
      <vt:lpstr>Have you ever used PowerShell?</vt:lpstr>
      <vt:lpstr>Have you ever used PowerShell to deploy malicious code?</vt:lpstr>
      <vt:lpstr>Have you ever used offensive PowerShell frameworks?</vt:lpstr>
      <vt:lpstr>How often you encounter the  "powershell execution is disabled on this system" message?</vt:lpstr>
      <vt:lpstr>What do we miss?</vt:lpstr>
      <vt:lpstr>Invoke-NoShell</vt:lpstr>
      <vt:lpstr>Breaking Restrictions &amp; ExecutionPolicy </vt:lpstr>
      <vt:lpstr>PowerPoint Presentation</vt:lpstr>
      <vt:lpstr>PowerPoint Presentation</vt:lpstr>
      <vt:lpstr>But wait! You can’t  -ep bypass!</vt:lpstr>
      <vt:lpstr>Execution Policy restriction  does not work !!!</vt:lpstr>
      <vt:lpstr>PowerPoint Presentation</vt:lpstr>
      <vt:lpstr>How Does it work?</vt:lpstr>
      <vt:lpstr>PowerPoint Presentation</vt:lpstr>
      <vt:lpstr>The Test</vt:lpstr>
      <vt:lpstr>The Payload</vt:lpstr>
      <vt:lpstr>The Victim</vt:lpstr>
      <vt:lpstr>And the winner is…</vt:lpstr>
      <vt:lpstr>PowerPoint Presentation</vt:lpstr>
      <vt:lpstr>PowerPoint Presentation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Invoke-NoShell</dc:title>
  <dc:creator>Gal Bitensky</dc:creator>
  <cp:lastModifiedBy>Gal Bitensky</cp:lastModifiedBy>
  <cp:revision>84</cp:revision>
  <dcterms:created xsi:type="dcterms:W3CDTF">2018-05-05T15:48:40Z</dcterms:created>
  <dcterms:modified xsi:type="dcterms:W3CDTF">2018-06-18T10:25:24Z</dcterms:modified>
</cp:coreProperties>
</file>